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7" roundtripDataSignature="AMtx7mi0CUH2KybqD1uWYuABUikTJn3bs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6A0C9722-C1F4-4291-A971-7F6E919C27D7}">
  <a:tblStyle styleId="{6A0C9722-C1F4-4291-A971-7F6E919C27D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customschemas.google.com/relationships/presentationmetadata" Target="metadata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6b56b591f0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g6b56b591f0_0_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6b32c24ea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g6b32c24ea4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6b32c24ea4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g6b32c24ea4_0_1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75687ea695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g75687ea695_0_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iapositiva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6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6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y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5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vertical y texto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6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6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y objetos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Encabezado de sección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8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8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os objetos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9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19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ació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0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20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20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20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ólo el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2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En bl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ido con título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3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3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23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2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magen con título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4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4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24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2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5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1763638" y="2046378"/>
            <a:ext cx="6768752" cy="23187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s-ES" sz="28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ASOCIACIÓN DE MADRES Y PADRES DE  ALUMNOS/AS </a:t>
            </a:r>
            <a:br>
              <a:rPr b="1" i="0" lang="es-ES" sz="28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1" lang="es-ES" sz="2800" u="none" strike="noStrike">
                <a:solidFill>
                  <a:srgbClr val="DB001B"/>
                </a:solidFill>
                <a:latin typeface="Arial"/>
                <a:ea typeface="Arial"/>
                <a:cs typeface="Arial"/>
                <a:sym typeface="Arial"/>
              </a:rPr>
              <a:t>Salesianos San Antonio Abad</a:t>
            </a:r>
            <a:endParaRPr sz="2800"/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1979712" y="5661248"/>
            <a:ext cx="6400800" cy="6480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</a:pPr>
            <a:r>
              <a:rPr lang="es-ES" sz="2400"/>
              <a:t>Asamblea General Ordinaria 20 noviembre 2019</a:t>
            </a:r>
            <a:endParaRPr sz="2400"/>
          </a:p>
        </p:txBody>
      </p:sp>
      <p:pic>
        <p:nvPicPr>
          <p:cNvPr descr="https://ci4.googleusercontent.com/proxy/5mBIa_n4MVj8KLLaeXQqB-FyOWUSg4pQpoO9JQqvaC2yMwAk5JFODglGEpVfaOBnbYKJRxwNxlvtcrhCWDh_T31q-5q9hpubXBaB9ecHrS2a7g=s0-d-e1-ft#http://imagencorporativa.salesianos.edu/firma/salesianos.png" id="86" name="Google Shape;86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39343" y="2492896"/>
            <a:ext cx="1440110" cy="14401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4"/>
          <p:cNvSpPr txBox="1"/>
          <p:nvPr>
            <p:ph type="title"/>
          </p:nvPr>
        </p:nvSpPr>
        <p:spPr>
          <a:xfrm>
            <a:off x="22521" y="404664"/>
            <a:ext cx="9119801" cy="836712"/>
          </a:xfrm>
          <a:prstGeom prst="rect">
            <a:avLst/>
          </a:prstGeom>
          <a:noFill/>
          <a:ln cap="flat" cmpd="sng" w="38100">
            <a:solidFill>
              <a:srgbClr val="C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ES"/>
              <a:t>¿Alguna pregunta?</a:t>
            </a:r>
            <a:endParaRPr/>
          </a:p>
        </p:txBody>
      </p:sp>
      <p:pic>
        <p:nvPicPr>
          <p:cNvPr id="167" name="Google Shape;167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843808" y="2636912"/>
            <a:ext cx="3240360" cy="32403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/>
          <p:nvPr>
            <p:ph type="title"/>
          </p:nvPr>
        </p:nvSpPr>
        <p:spPr>
          <a:xfrm>
            <a:off x="10522" y="116632"/>
            <a:ext cx="9119801" cy="836712"/>
          </a:xfrm>
          <a:prstGeom prst="rect">
            <a:avLst/>
          </a:prstGeom>
          <a:noFill/>
          <a:ln cap="flat" cmpd="sng" w="38100">
            <a:solidFill>
              <a:srgbClr val="C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s-ES"/>
              <a:t>Contenidos de la sesión</a:t>
            </a:r>
            <a:endParaRPr b="1"/>
          </a:p>
        </p:txBody>
      </p:sp>
      <p:sp>
        <p:nvSpPr>
          <p:cNvPr id="92" name="Google Shape;92;p2"/>
          <p:cNvSpPr txBox="1"/>
          <p:nvPr>
            <p:ph idx="1" type="body"/>
          </p:nvPr>
        </p:nvSpPr>
        <p:spPr>
          <a:xfrm>
            <a:off x="148950" y="1165950"/>
            <a:ext cx="8846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200"/>
              <a:buFont typeface="Noto Sans Symbols"/>
              <a:buChar char="❖"/>
            </a:pPr>
            <a:r>
              <a:rPr lang="es-ES"/>
              <a:t> Bienvenida y Saludo inicial.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200"/>
              <a:buFont typeface="Noto Sans Symbols"/>
              <a:buChar char="❖"/>
            </a:pPr>
            <a:r>
              <a:rPr lang="es-ES"/>
              <a:t> Saludo de la Directora del Colegio. 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200"/>
              <a:buFont typeface="Noto Sans Symbols"/>
              <a:buChar char="❖"/>
            </a:pPr>
            <a:r>
              <a:rPr lang="es-ES"/>
              <a:t>Lectura y aprobación del acta de la Asamblea anterior.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rgbClr val="C00000"/>
              </a:buClr>
              <a:buSzPts val="3200"/>
              <a:buFont typeface="Noto Sans Symbols"/>
              <a:buChar char="❖"/>
            </a:pPr>
            <a:r>
              <a:rPr lang="es-ES"/>
              <a:t> Presentación del estado de las cuentas.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rgbClr val="C00000"/>
              </a:buClr>
              <a:buSzPts val="3200"/>
              <a:buFont typeface="Noto Sans Symbols"/>
              <a:buChar char="❖"/>
            </a:pPr>
            <a:r>
              <a:rPr lang="es-ES"/>
              <a:t>Presentación Proyecto Innovación educativa: Chromebooks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rgbClr val="C00000"/>
              </a:buClr>
              <a:buSzPts val="3200"/>
              <a:buFont typeface="Noto Sans Symbols"/>
              <a:buChar char="❖"/>
            </a:pPr>
            <a:r>
              <a:rPr lang="es-ES"/>
              <a:t>Principales acciones curso 2018-2019</a:t>
            </a:r>
            <a:endParaRPr/>
          </a:p>
          <a:p>
            <a:pPr indent="0" lvl="0" marL="34290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s-ES"/>
              <a:t>Propuestas para el curso 2019/2020.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rgbClr val="C00000"/>
              </a:buClr>
              <a:buSzPts val="3200"/>
              <a:buFont typeface="Noto Sans Symbols"/>
              <a:buChar char="❖"/>
            </a:pPr>
            <a:r>
              <a:rPr lang="es-ES"/>
              <a:t> Ruegos y preguntas.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  <p:pic>
        <p:nvPicPr>
          <p:cNvPr id="93" name="Google Shape;93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96336" y="5301208"/>
            <a:ext cx="1438275" cy="1438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4"/>
          <p:cNvSpPr txBox="1"/>
          <p:nvPr>
            <p:ph type="title"/>
          </p:nvPr>
        </p:nvSpPr>
        <p:spPr>
          <a:xfrm>
            <a:off x="0" y="116632"/>
            <a:ext cx="9119801" cy="936104"/>
          </a:xfrm>
          <a:prstGeom prst="rect">
            <a:avLst/>
          </a:prstGeom>
          <a:noFill/>
          <a:ln cap="flat" cmpd="sng" w="38100">
            <a:solidFill>
              <a:srgbClr val="C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b="1" lang="es-ES" sz="3600"/>
              <a:t>Resumen del Balance (Ingresos-Gastos) </a:t>
            </a:r>
            <a:br>
              <a:rPr b="1" lang="es-ES" sz="3600"/>
            </a:br>
            <a:r>
              <a:rPr b="1" lang="es-ES" sz="3600"/>
              <a:t>AÑO 2018 y 2019 (hasta nov)</a:t>
            </a:r>
            <a:endParaRPr/>
          </a:p>
        </p:txBody>
      </p:sp>
      <p:graphicFrame>
        <p:nvGraphicFramePr>
          <p:cNvPr id="99" name="Google Shape;99;p4"/>
          <p:cNvGraphicFramePr/>
          <p:nvPr/>
        </p:nvGraphicFramePr>
        <p:xfrm>
          <a:off x="107500" y="12573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{6A0C9722-C1F4-4291-A971-7F6E919C27D7}</a:tableStyleId>
              </a:tblPr>
              <a:tblGrid>
                <a:gridCol w="2609850"/>
                <a:gridCol w="3267075"/>
              </a:tblGrid>
              <a:tr h="12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100">
                          <a:solidFill>
                            <a:srgbClr val="0000FF"/>
                          </a:solidFill>
                        </a:rPr>
                        <a:t>INGRESOS 2018</a:t>
                      </a:r>
                      <a:r>
                        <a:rPr lang="es-ES" sz="1100"/>
                        <a:t>: </a:t>
                      </a:r>
                      <a:r>
                        <a:rPr b="1" lang="es-ES" sz="1100">
                          <a:solidFill>
                            <a:srgbClr val="0000FF"/>
                          </a:solidFill>
                        </a:rPr>
                        <a:t>29.626,27 €ur</a:t>
                      </a:r>
                      <a:endParaRPr b="1" sz="1100">
                        <a:solidFill>
                          <a:srgbClr val="0000FF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solidFill>
                          <a:srgbClr val="0000FF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100"/>
                        <a:t>Socios AMPAS: </a:t>
                      </a:r>
                      <a:r>
                        <a:rPr b="1" lang="es-ES" sz="1100"/>
                        <a:t>30.887,5 €ur</a:t>
                      </a:r>
                      <a:endParaRPr b="1"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100"/>
                        <a:t>Cuotas devueltas: </a:t>
                      </a:r>
                      <a:r>
                        <a:rPr b="1" lang="es-ES" sz="1100"/>
                        <a:t>4,21% </a:t>
                      </a:r>
                      <a:r>
                        <a:rPr lang="es-ES" sz="1100"/>
                        <a:t>(1.299,29 €ur)</a:t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solidFill>
                          <a:srgbClr val="FF0000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100">
                          <a:solidFill>
                            <a:srgbClr val="FF0000"/>
                          </a:solidFill>
                        </a:rPr>
                        <a:t>GASTOS 2018: -33.506,07 €ur</a:t>
                      </a:r>
                      <a:endParaRPr b="1" sz="1100">
                        <a:solidFill>
                          <a:srgbClr val="FF0000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solidFill>
                          <a:srgbClr val="FF0000"/>
                        </a:solidFill>
                      </a:endParaRPr>
                    </a:p>
                    <a:p>
                      <a:pPr indent="-2984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Char char="★"/>
                      </a:pPr>
                      <a:r>
                        <a:rPr lang="es-ES" sz="1100"/>
                        <a:t>Colaboración con el Colegio: </a:t>
                      </a:r>
                      <a:r>
                        <a:rPr b="1" lang="es-ES" sz="1100"/>
                        <a:t>-17.966,23 € </a:t>
                      </a:r>
                      <a:r>
                        <a:rPr lang="es-ES" sz="1100"/>
                        <a:t>(Chromebooks)</a:t>
                      </a:r>
                      <a:endParaRPr sz="1100"/>
                    </a:p>
                    <a:p>
                      <a:pPr indent="-2984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Char char="★"/>
                      </a:pPr>
                      <a:r>
                        <a:rPr lang="es-ES" sz="1100"/>
                        <a:t>Ayuda obra FISAT: </a:t>
                      </a:r>
                      <a:r>
                        <a:rPr b="1" lang="es-ES" sz="1100"/>
                        <a:t>-2.888,00 €</a:t>
                      </a:r>
                      <a:endParaRPr b="1" sz="1100"/>
                    </a:p>
                    <a:p>
                      <a:pPr indent="-2984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Char char="★"/>
                      </a:pPr>
                      <a:r>
                        <a:rPr lang="es-ES" sz="1100"/>
                        <a:t>Formación Famílias: </a:t>
                      </a:r>
                      <a:r>
                        <a:rPr b="1" lang="es-ES" sz="1100"/>
                        <a:t>-349,28 €</a:t>
                      </a:r>
                      <a:r>
                        <a:rPr lang="es-ES" sz="1100"/>
                        <a:t>     (Cafeteria, Ponentes, Ludoteca, etc)</a:t>
                      </a:r>
                      <a:endParaRPr sz="1100"/>
                    </a:p>
                    <a:p>
                      <a:pPr indent="-2984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Char char="★"/>
                      </a:pPr>
                      <a:r>
                        <a:rPr lang="es-ES" sz="1100"/>
                        <a:t>Orlas 2º Bachillerato: </a:t>
                      </a:r>
                      <a:r>
                        <a:rPr b="1" lang="es-ES" sz="1100"/>
                        <a:t>-1.008,00 €</a:t>
                      </a:r>
                      <a:endParaRPr b="1" sz="1100"/>
                    </a:p>
                    <a:p>
                      <a:pPr indent="-2984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Char char="★"/>
                      </a:pPr>
                      <a:r>
                        <a:rPr lang="es-ES" sz="1100"/>
                        <a:t>Cuota FAPASI: </a:t>
                      </a:r>
                      <a:r>
                        <a:rPr b="1" lang="es-ES" sz="1100"/>
                        <a:t>-447,25 €</a:t>
                      </a:r>
                      <a:endParaRPr b="1" sz="1100"/>
                    </a:p>
                    <a:p>
                      <a:pPr indent="-2984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Char char="★"/>
                      </a:pPr>
                      <a:r>
                        <a:rPr lang="es-ES" sz="1100"/>
                        <a:t>Gestoría: </a:t>
                      </a:r>
                      <a:r>
                        <a:rPr b="1" lang="es-ES" sz="1100"/>
                        <a:t>-1.089,51 €</a:t>
                      </a:r>
                      <a:endParaRPr b="1" sz="1100"/>
                    </a:p>
                    <a:p>
                      <a:pPr indent="-2984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Char char="★"/>
                      </a:pPr>
                      <a:r>
                        <a:rPr lang="es-ES" sz="1100"/>
                        <a:t>Becarios: </a:t>
                      </a:r>
                      <a:r>
                        <a:rPr b="1" lang="es-ES" sz="1100"/>
                        <a:t>-8.952,21 €</a:t>
                      </a:r>
                      <a:endParaRPr b="1"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63500" marB="63500" marR="63500" marL="63500"/>
                </a:tc>
              </a:tr>
              <a:tr h="266700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100"/>
                        <a:t>BALANCE ANUAL (INGRESOS - GASTOS) 2018: </a:t>
                      </a:r>
                      <a:r>
                        <a:rPr b="1" lang="es-ES" sz="1100">
                          <a:solidFill>
                            <a:srgbClr val="FF0000"/>
                          </a:solidFill>
                        </a:rPr>
                        <a:t>-3.879,80 €</a:t>
                      </a:r>
                      <a:endParaRPr b="1" sz="1100"/>
                    </a:p>
                  </a:txBody>
                  <a:tcPr marT="63500" marB="63500" marR="63500" marL="63500"/>
                </a:tc>
                <a:tc hMerge="1"/>
              </a:tr>
            </a:tbl>
          </a:graphicData>
        </a:graphic>
      </p:graphicFrame>
      <p:pic>
        <p:nvPicPr>
          <p:cNvPr id="100" name="Google Shape;100;p4" title="Gráfico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96000" y="1257300"/>
            <a:ext cx="2857500" cy="248285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01" name="Google Shape;101;p4"/>
          <p:cNvGraphicFramePr/>
          <p:nvPr/>
        </p:nvGraphicFramePr>
        <p:xfrm>
          <a:off x="219075" y="41338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{6A0C9722-C1F4-4291-A971-7F6E919C27D7}</a:tableStyleId>
              </a:tblPr>
              <a:tblGrid>
                <a:gridCol w="2560300"/>
                <a:gridCol w="3205050"/>
              </a:tblGrid>
              <a:tr h="1438000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>
                          <a:solidFill>
                            <a:srgbClr val="FF0000"/>
                          </a:solidFill>
                        </a:rPr>
                        <a:t>GASTOS 2019: -34.523,52 €ur</a:t>
                      </a:r>
                      <a:endParaRPr b="1">
                        <a:solidFill>
                          <a:srgbClr val="FF0000"/>
                        </a:solidFill>
                      </a:endParaRPr>
                    </a:p>
                    <a:p>
                      <a:pPr indent="-2984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Char char="★"/>
                      </a:pPr>
                      <a:r>
                        <a:rPr lang="es-ES" sz="1100"/>
                        <a:t>Colaboración con el Colegio: </a:t>
                      </a:r>
                      <a:r>
                        <a:rPr b="1" lang="es-ES" sz="1100"/>
                        <a:t>-24.299,77 € </a:t>
                      </a:r>
                      <a:r>
                        <a:rPr lang="es-ES" sz="1100"/>
                        <a:t>(Chromebooks + Tablets + Wifi)</a:t>
                      </a:r>
                      <a:endParaRPr b="1" sz="1100"/>
                    </a:p>
                    <a:p>
                      <a:pPr indent="-2984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Char char="★"/>
                      </a:pPr>
                      <a:r>
                        <a:rPr lang="es-ES" sz="1100"/>
                        <a:t>Formación Famílias:</a:t>
                      </a:r>
                      <a:r>
                        <a:rPr b="1" lang="es-ES" sz="1100"/>
                        <a:t> -823,53 €</a:t>
                      </a:r>
                      <a:r>
                        <a:rPr lang="es-ES" sz="1100"/>
                        <a:t>     (Cafetería, Ponentes, Ludoteca, etc)</a:t>
                      </a:r>
                      <a:endParaRPr sz="1100"/>
                    </a:p>
                    <a:p>
                      <a:pPr indent="-2984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Char char="★"/>
                      </a:pPr>
                      <a:r>
                        <a:rPr lang="es-ES" sz="1100"/>
                        <a:t>Orlas 2º Bachillerato: </a:t>
                      </a:r>
                      <a:r>
                        <a:rPr b="1" lang="es-ES" sz="1100"/>
                        <a:t>-1.020,00 €</a:t>
                      </a:r>
                      <a:endParaRPr b="1" sz="1100"/>
                    </a:p>
                    <a:p>
                      <a:pPr indent="-2984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Char char="★"/>
                      </a:pPr>
                      <a:r>
                        <a:rPr lang="es-ES" sz="1100"/>
                        <a:t>Gestoría:</a:t>
                      </a:r>
                      <a:r>
                        <a:rPr b="1" lang="es-ES" sz="1100"/>
                        <a:t> -970,42 €</a:t>
                      </a:r>
                      <a:endParaRPr b="1" sz="1100"/>
                    </a:p>
                    <a:p>
                      <a:pPr indent="-2984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Char char="★"/>
                      </a:pPr>
                      <a:r>
                        <a:rPr lang="es-ES" sz="1100"/>
                        <a:t>Becarios:</a:t>
                      </a:r>
                      <a:r>
                        <a:rPr b="1" lang="es-ES" sz="1100"/>
                        <a:t> -7.353,84 €</a:t>
                      </a:r>
                      <a:endParaRPr b="1"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63500" marB="63500" marR="63500" marL="63500"/>
                </a:tc>
                <a:tc hMerge="1"/>
              </a:tr>
              <a:tr h="24952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-ES" sz="1100"/>
                        <a:t>SALDO FINAL EN CUENTA AMPAS A 20/11/2019: </a:t>
                      </a:r>
                      <a:r>
                        <a:rPr b="1" lang="es-ES" sz="1200"/>
                        <a:t>47.968,41 € (CaixaBank)</a:t>
                      </a:r>
                      <a:endParaRPr b="1" sz="1200"/>
                    </a:p>
                  </a:txBody>
                  <a:tcPr marT="63500" marB="63500" marR="63500" marL="63500"/>
                </a:tc>
                <a:tc hMerge="1"/>
              </a:tr>
            </a:tbl>
          </a:graphicData>
        </a:graphic>
      </p:graphicFrame>
      <p:pic>
        <p:nvPicPr>
          <p:cNvPr id="102" name="Google Shape;102;p4" title="Gráfico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038850" y="4133850"/>
            <a:ext cx="2857500" cy="21328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039679" y="5777877"/>
            <a:ext cx="1080120" cy="10801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"/>
          <p:cNvSpPr/>
          <p:nvPr/>
        </p:nvSpPr>
        <p:spPr>
          <a:xfrm>
            <a:off x="179512" y="5805263"/>
            <a:ext cx="8334672" cy="830997"/>
          </a:xfrm>
          <a:prstGeom prst="rect">
            <a:avLst/>
          </a:prstGeom>
          <a:solidFill>
            <a:schemeClr val="lt1"/>
          </a:solidFill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400"/>
              <a:buFont typeface="Noto Sans Symbols"/>
              <a:buChar char="❖"/>
            </a:pPr>
            <a:r>
              <a:rPr b="1" i="0" lang="es-ES" sz="24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Transmitir </a:t>
            </a:r>
            <a:r>
              <a:rPr b="0" i="0" lang="es-E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de una manera adecuada las funciones que tiene el AMPA y los objetivos que se plantea. </a:t>
            </a:r>
            <a:endParaRPr/>
          </a:p>
        </p:txBody>
      </p:sp>
      <p:sp>
        <p:nvSpPr>
          <p:cNvPr id="109" name="Google Shape;109;p5"/>
          <p:cNvSpPr txBox="1"/>
          <p:nvPr>
            <p:ph type="title"/>
          </p:nvPr>
        </p:nvSpPr>
        <p:spPr>
          <a:xfrm>
            <a:off x="24199" y="188640"/>
            <a:ext cx="9119801" cy="836712"/>
          </a:xfrm>
          <a:prstGeom prst="rect">
            <a:avLst/>
          </a:prstGeom>
          <a:noFill/>
          <a:ln cap="flat" cmpd="sng" w="38100">
            <a:solidFill>
              <a:srgbClr val="C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s-ES"/>
              <a:t>Nuestros objetivos iniciales</a:t>
            </a:r>
            <a:endParaRPr b="1"/>
          </a:p>
        </p:txBody>
      </p:sp>
      <p:sp>
        <p:nvSpPr>
          <p:cNvPr id="110" name="Google Shape;110;p5"/>
          <p:cNvSpPr txBox="1"/>
          <p:nvPr>
            <p:ph idx="1" type="body"/>
          </p:nvPr>
        </p:nvSpPr>
        <p:spPr>
          <a:xfrm>
            <a:off x="179512" y="2386719"/>
            <a:ext cx="8424936" cy="2160241"/>
          </a:xfrm>
          <a:prstGeom prst="rect">
            <a:avLst/>
          </a:prstGeom>
          <a:solidFill>
            <a:schemeClr val="lt1"/>
          </a:solidFill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400"/>
              <a:buFont typeface="Noto Sans Symbols"/>
              <a:buChar char="❖"/>
            </a:pPr>
            <a:r>
              <a:rPr lang="es-E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Generar un compromiso de </a:t>
            </a:r>
            <a:r>
              <a:rPr b="1" lang="es-ES" sz="24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participación activa</a:t>
            </a:r>
            <a:r>
              <a:rPr lang="es-E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las familias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s-E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a través de: </a:t>
            </a:r>
            <a:endParaRPr sz="2400"/>
          </a:p>
        </p:txBody>
      </p:sp>
      <p:pic>
        <p:nvPicPr>
          <p:cNvPr id="111" name="Google Shape;111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84368" y="-1100"/>
            <a:ext cx="1259632" cy="1259632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5"/>
          <p:cNvSpPr/>
          <p:nvPr/>
        </p:nvSpPr>
        <p:spPr>
          <a:xfrm>
            <a:off x="179512" y="1196752"/>
            <a:ext cx="8712968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E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Todos los padres y madres que forman parte del AMPA deben </a:t>
            </a:r>
            <a:r>
              <a:rPr b="1" i="0" lang="es-ES" sz="2800" u="sng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sentirse parte </a:t>
            </a:r>
            <a:r>
              <a:rPr b="1" i="0" lang="es-E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del proyecto.</a:t>
            </a:r>
            <a:endParaRPr b="1"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5"/>
          <p:cNvSpPr/>
          <p:nvPr/>
        </p:nvSpPr>
        <p:spPr>
          <a:xfrm>
            <a:off x="2114275" y="2931653"/>
            <a:ext cx="6786500" cy="267765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✔"/>
            </a:pPr>
            <a:r>
              <a:rPr lang="es-ES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Creación de </a:t>
            </a:r>
            <a:r>
              <a:rPr b="1" lang="es-ES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canales de comunicación fluida y bidireccional.</a:t>
            </a:r>
            <a:endParaRPr b="1"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✔"/>
            </a:pPr>
            <a:r>
              <a:rPr lang="es-ES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Puesta en marcha de </a:t>
            </a:r>
            <a:r>
              <a:rPr b="1" lang="es-ES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actividades que sean de interés para los padres.</a:t>
            </a:r>
            <a:endParaRPr b="1"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✔"/>
            </a:pPr>
            <a:r>
              <a:rPr lang="es-ES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Generar dinámicas o herramientas que permitan </a:t>
            </a:r>
            <a:r>
              <a:rPr b="1" lang="es-ES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conocer las inquietudes, aportaciones y necesidades de las familias.</a:t>
            </a:r>
            <a:endParaRPr b="1"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5"/>
          <p:cNvSpPr/>
          <p:nvPr/>
        </p:nvSpPr>
        <p:spPr>
          <a:xfrm>
            <a:off x="5482176" y="1693659"/>
            <a:ext cx="3661824" cy="583213"/>
          </a:xfrm>
          <a:prstGeom prst="rect">
            <a:avLst/>
          </a:prstGeom>
          <a:gradFill>
            <a:gsLst>
              <a:gs pos="0">
                <a:srgbClr val="FFA09D"/>
              </a:gs>
              <a:gs pos="35000">
                <a:srgbClr val="FFBCBC"/>
              </a:gs>
              <a:gs pos="100000">
                <a:srgbClr val="FFE2E2"/>
              </a:gs>
            </a:gsLst>
            <a:lin ang="16200000" scaled="0"/>
          </a:gradFill>
          <a:ln cap="flat" cmpd="sng" w="9525">
            <a:solidFill>
              <a:srgbClr val="BD4B48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32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“Contamos contigo”</a:t>
            </a:r>
            <a:endParaRPr b="1" sz="32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6b56b591f0_0_7"/>
          <p:cNvSpPr txBox="1"/>
          <p:nvPr>
            <p:ph type="title"/>
          </p:nvPr>
        </p:nvSpPr>
        <p:spPr>
          <a:xfrm>
            <a:off x="24199" y="188640"/>
            <a:ext cx="9119700" cy="836700"/>
          </a:xfrm>
          <a:prstGeom prst="rect">
            <a:avLst/>
          </a:prstGeom>
          <a:noFill/>
          <a:ln cap="flat" cmpd="sng" w="38100">
            <a:solidFill>
              <a:srgbClr val="C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s-ES"/>
              <a:t>¿LOS HEMOS CUMPLIDO?</a:t>
            </a:r>
            <a:endParaRPr b="1"/>
          </a:p>
        </p:txBody>
      </p:sp>
      <p:sp>
        <p:nvSpPr>
          <p:cNvPr id="120" name="Google Shape;120;g6b56b591f0_0_7"/>
          <p:cNvSpPr txBox="1"/>
          <p:nvPr>
            <p:ph idx="1" type="body"/>
          </p:nvPr>
        </p:nvSpPr>
        <p:spPr>
          <a:xfrm>
            <a:off x="89212" y="1322544"/>
            <a:ext cx="8424900" cy="2160300"/>
          </a:xfrm>
          <a:prstGeom prst="rect">
            <a:avLst/>
          </a:prstGeom>
          <a:solidFill>
            <a:schemeClr val="lt1"/>
          </a:solidFill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400"/>
              <a:buFont typeface="Noto Sans Symbols"/>
              <a:buChar char="❖"/>
            </a:pPr>
            <a:r>
              <a:rPr lang="es-E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Generar un compromiso de </a:t>
            </a:r>
            <a:r>
              <a:rPr b="1" lang="es-ES" sz="24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participación activa</a:t>
            </a:r>
            <a:r>
              <a:rPr lang="es-E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las familias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s-E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a través de: </a:t>
            </a:r>
            <a:endParaRPr sz="2400"/>
          </a:p>
        </p:txBody>
      </p:sp>
      <p:pic>
        <p:nvPicPr>
          <p:cNvPr id="121" name="Google Shape;121;g6b56b591f0_0_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84368" y="-1100"/>
            <a:ext cx="1259632" cy="1259632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g6b56b591f0_0_7"/>
          <p:cNvSpPr/>
          <p:nvPr/>
        </p:nvSpPr>
        <p:spPr>
          <a:xfrm>
            <a:off x="119012" y="901127"/>
            <a:ext cx="8712900" cy="9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g6b56b591f0_0_7"/>
          <p:cNvSpPr/>
          <p:nvPr/>
        </p:nvSpPr>
        <p:spPr>
          <a:xfrm>
            <a:off x="2045300" y="1751275"/>
            <a:ext cx="6786600" cy="47244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✔"/>
            </a:pPr>
            <a:r>
              <a:rPr lang="es-ES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Creación de </a:t>
            </a:r>
            <a:r>
              <a:rPr b="1" lang="es-ES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canales de comunicación fluida y bidireccional. </a:t>
            </a:r>
            <a:r>
              <a:rPr b="1" lang="es-ES" sz="2400">
                <a:latin typeface="Calibri"/>
                <a:ea typeface="Calibri"/>
                <a:cs typeface="Calibri"/>
                <a:sym typeface="Calibri"/>
              </a:rPr>
              <a:t>WEB, REDES SOCIALES, ASISTENCIA DE PADRES A NUESTRAS REUNIONES DE TRABAJO,BUZÓN DE SUGERENCIAS, CORREO ELECTRÓNICO, ASAMBLEAS.</a:t>
            </a:r>
            <a:endParaRPr b="1" sz="2400"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✔"/>
            </a:pPr>
            <a:r>
              <a:rPr lang="es-ES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Puesta en marcha de </a:t>
            </a:r>
            <a:r>
              <a:rPr b="1" lang="es-ES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actividades que sean de interés para los padres. </a:t>
            </a:r>
            <a:r>
              <a:rPr b="1" lang="es-ES" sz="2400">
                <a:latin typeface="Calibri"/>
                <a:ea typeface="Calibri"/>
                <a:cs typeface="Calibri"/>
                <a:sym typeface="Calibri"/>
              </a:rPr>
              <a:t>FORMACIÓN CON TEMAS SUGERIDOS EN LAS ENCUESTAS. </a:t>
            </a:r>
            <a:endParaRPr b="1" sz="2400"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✔"/>
            </a:pPr>
            <a:r>
              <a:rPr lang="es-ES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Generar dinámicas o herramientas que permitan </a:t>
            </a:r>
            <a:r>
              <a:rPr b="1" lang="es-ES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conocer las inquietudes, aportaciones y necesidades de las familias. </a:t>
            </a:r>
            <a:r>
              <a:rPr b="1" lang="es-ES" sz="2400">
                <a:latin typeface="Calibri"/>
                <a:ea typeface="Calibri"/>
                <a:cs typeface="Calibri"/>
                <a:sym typeface="Calibri"/>
              </a:rPr>
              <a:t>ENCUENTROS PREVIOS A LAS SESIONES DE FORMACIÓN, ENCUESTAS PREFORMACIÓN Y POST.</a:t>
            </a:r>
            <a:endParaRPr b="1" sz="24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Google Shape;128;g6b32c24ea4_0_0"/>
          <p:cNvPicPr preferRelativeResize="0"/>
          <p:nvPr/>
        </p:nvPicPr>
        <p:blipFill rotWithShape="1">
          <a:blip r:embed="rId3">
            <a:alphaModFix/>
          </a:blip>
          <a:srcRect b="0" l="0" r="1156" t="12633"/>
          <a:stretch/>
        </p:blipFill>
        <p:spPr>
          <a:xfrm>
            <a:off x="610275" y="1565950"/>
            <a:ext cx="8172425" cy="3018200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g6b32c24ea4_0_0"/>
          <p:cNvSpPr txBox="1"/>
          <p:nvPr>
            <p:ph type="title"/>
          </p:nvPr>
        </p:nvSpPr>
        <p:spPr>
          <a:xfrm>
            <a:off x="24199" y="188640"/>
            <a:ext cx="9119700" cy="836700"/>
          </a:xfrm>
          <a:prstGeom prst="rect">
            <a:avLst/>
          </a:prstGeom>
          <a:noFill/>
          <a:ln cap="flat" cmpd="sng" w="38100">
            <a:solidFill>
              <a:srgbClr val="C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s-ES" sz="3600"/>
              <a:t>Acciones durante el curso 2018/19</a:t>
            </a:r>
            <a:endParaRPr b="1" sz="3600"/>
          </a:p>
        </p:txBody>
      </p:sp>
      <p:pic>
        <p:nvPicPr>
          <p:cNvPr id="130" name="Google Shape;130;g6b32c24ea4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029575" y="65575"/>
            <a:ext cx="1114425" cy="1114425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g6b32c24ea4_0_0"/>
          <p:cNvSpPr/>
          <p:nvPr/>
        </p:nvSpPr>
        <p:spPr>
          <a:xfrm>
            <a:off x="1389275" y="1180000"/>
            <a:ext cx="7250700" cy="5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Encuesta: </a:t>
            </a:r>
            <a:r>
              <a:rPr b="1" lang="es-E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Actividades de interés para las familias</a:t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g6b32c24ea4_0_0"/>
          <p:cNvSpPr/>
          <p:nvPr/>
        </p:nvSpPr>
        <p:spPr>
          <a:xfrm>
            <a:off x="24200" y="3836750"/>
            <a:ext cx="9119700" cy="3397800"/>
          </a:xfrm>
          <a:prstGeom prst="rect">
            <a:avLst/>
          </a:prstGeom>
          <a:solidFill>
            <a:srgbClr val="FFFFFF"/>
          </a:solidFill>
          <a:ln cap="flat" cmpd="sng" w="76200">
            <a:solidFill>
              <a:srgbClr val="DB001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>
                <a:solidFill>
                  <a:srgbClr val="DB001B"/>
                </a:solidFill>
                <a:latin typeface="Calibri"/>
                <a:ea typeface="Calibri"/>
                <a:cs typeface="Calibri"/>
                <a:sym typeface="Calibri"/>
              </a:rPr>
              <a:t>Charlas y talleres</a:t>
            </a:r>
            <a:r>
              <a:rPr b="1" lang="es-ES" sz="2400">
                <a:solidFill>
                  <a:srgbClr val="DB001B"/>
                </a:solidFill>
                <a:latin typeface="Calibri"/>
                <a:ea typeface="Calibri"/>
                <a:cs typeface="Calibri"/>
                <a:sym typeface="Calibri"/>
              </a:rPr>
              <a:t>			Organización de la</a:t>
            </a:r>
            <a:r>
              <a:rPr b="1" lang="es-ES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s-ES" sz="2400">
                <a:latin typeface="Calibri"/>
                <a:ea typeface="Calibri"/>
                <a:cs typeface="Calibri"/>
                <a:sym typeface="Calibri"/>
              </a:rPr>
              <a:t>ESCUELA DE FAMILIAS</a:t>
            </a:r>
            <a:endParaRPr b="1" sz="24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DB001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>
                <a:solidFill>
                  <a:srgbClr val="DB001B"/>
                </a:solidFill>
                <a:latin typeface="Calibri"/>
                <a:ea typeface="Calibri"/>
                <a:cs typeface="Calibri"/>
                <a:sym typeface="Calibri"/>
              </a:rPr>
              <a:t>Mejora instalaciones colegio</a:t>
            </a:r>
            <a:r>
              <a:rPr b="1" lang="es-ES" sz="2400">
                <a:solidFill>
                  <a:srgbClr val="DB001B"/>
                </a:solidFill>
                <a:latin typeface="Calibri"/>
                <a:ea typeface="Calibri"/>
                <a:cs typeface="Calibri"/>
                <a:sym typeface="Calibri"/>
              </a:rPr>
              <a:t>		Proyecto innovación.</a:t>
            </a:r>
            <a:r>
              <a:rPr b="1" lang="es-ES" sz="2400">
                <a:latin typeface="Calibri"/>
                <a:ea typeface="Calibri"/>
                <a:cs typeface="Calibri"/>
                <a:sym typeface="Calibri"/>
              </a:rPr>
              <a:t>CHROMEBOOKS</a:t>
            </a:r>
            <a:endParaRPr b="1" sz="24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>
                <a:solidFill>
                  <a:srgbClr val="DB001B"/>
                </a:solidFill>
                <a:latin typeface="Calibri"/>
                <a:ea typeface="Calibri"/>
                <a:cs typeface="Calibri"/>
                <a:sym typeface="Calibri"/>
              </a:rPr>
              <a:t>Apoyo a servicios del colegio</a:t>
            </a:r>
            <a:r>
              <a:rPr b="1" lang="es-ES" sz="2400">
                <a:solidFill>
                  <a:srgbClr val="DB001B"/>
                </a:solidFill>
                <a:latin typeface="Calibri"/>
                <a:ea typeface="Calibri"/>
                <a:cs typeface="Calibri"/>
                <a:sym typeface="Calibri"/>
              </a:rPr>
              <a:t>		Biblioteca.</a:t>
            </a:r>
            <a:r>
              <a:rPr b="1" lang="es-ES" sz="2400">
                <a:latin typeface="Calibri"/>
                <a:ea typeface="Calibri"/>
                <a:cs typeface="Calibri"/>
                <a:sym typeface="Calibri"/>
              </a:rPr>
              <a:t>BOOKFLIX,CLASIFICACIÓN DE LIBROS</a:t>
            </a:r>
            <a:endParaRPr b="1" sz="24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>
                <a:solidFill>
                  <a:srgbClr val="DB001B"/>
                </a:solidFill>
                <a:latin typeface="Calibri"/>
                <a:ea typeface="Calibri"/>
                <a:cs typeface="Calibri"/>
                <a:sym typeface="Calibri"/>
              </a:rPr>
              <a:t>Servicio de guardería en reuniones</a:t>
            </a:r>
            <a:r>
              <a:rPr b="1" lang="es-ES" sz="2400">
                <a:solidFill>
                  <a:srgbClr val="DB001B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b="1" lang="es-ES" sz="2400">
                <a:latin typeface="Calibri"/>
                <a:ea typeface="Calibri"/>
                <a:cs typeface="Calibri"/>
                <a:sym typeface="Calibri"/>
              </a:rPr>
              <a:t>	LUDOTECA</a:t>
            </a:r>
            <a:endParaRPr b="1" sz="2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g6b32c24ea4_0_0"/>
          <p:cNvSpPr txBox="1"/>
          <p:nvPr/>
        </p:nvSpPr>
        <p:spPr>
          <a:xfrm>
            <a:off x="610275" y="4346425"/>
            <a:ext cx="8172300" cy="1259700"/>
          </a:xfrm>
          <a:prstGeom prst="rect">
            <a:avLst/>
          </a:prstGeom>
          <a:solidFill>
            <a:srgbClr val="DB001B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Char char="●"/>
            </a:pPr>
            <a:r>
              <a:rPr b="1" lang="es-ES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Noviembre 18: EN PRIMERA PERSONA. EDUCANDO MÁS ALLÁ DE LAS AULAS (Acercamiento en primera persona a las instituciones de la casa)</a:t>
            </a:r>
            <a:endParaRPr b="1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Char char="●"/>
            </a:pPr>
            <a:r>
              <a:rPr b="1" lang="es-ES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Febrero 19: MULTITALLERES DE SALUD, propuestos en encuesta: RCP, atragantamientos, alimentación saludable, juegos online y adicciones.</a:t>
            </a:r>
            <a:endParaRPr b="1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Char char="●"/>
            </a:pPr>
            <a:r>
              <a:rPr b="1" lang="es-ES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Mayo 19: VIOLENCIA FILIOPARENTAL</a:t>
            </a:r>
            <a:endParaRPr b="1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g6b32c24ea4_0_0"/>
          <p:cNvSpPr/>
          <p:nvPr/>
        </p:nvSpPr>
        <p:spPr>
          <a:xfrm>
            <a:off x="2352675" y="3996450"/>
            <a:ext cx="914400" cy="2613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CCCCCC"/>
          </a:solidFill>
          <a:ln cap="flat" cmpd="sng" w="9525">
            <a:solidFill>
              <a:srgbClr val="DB001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g6b32c24ea4_0_0"/>
          <p:cNvSpPr/>
          <p:nvPr/>
        </p:nvSpPr>
        <p:spPr>
          <a:xfrm>
            <a:off x="3733800" y="5753038"/>
            <a:ext cx="457200" cy="2613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CCCCCC"/>
          </a:solidFill>
          <a:ln cap="flat" cmpd="sng" w="9525">
            <a:solidFill>
              <a:srgbClr val="DB001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g6b32c24ea4_0_0"/>
          <p:cNvSpPr/>
          <p:nvPr/>
        </p:nvSpPr>
        <p:spPr>
          <a:xfrm>
            <a:off x="4514525" y="6883875"/>
            <a:ext cx="1000200" cy="2613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CCCCCC"/>
          </a:solidFill>
          <a:ln cap="flat" cmpd="sng" w="9525">
            <a:solidFill>
              <a:srgbClr val="DB001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g6b32c24ea4_0_0"/>
          <p:cNvSpPr/>
          <p:nvPr/>
        </p:nvSpPr>
        <p:spPr>
          <a:xfrm>
            <a:off x="3733800" y="6114350"/>
            <a:ext cx="457200" cy="2613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CCCCCC"/>
          </a:solidFill>
          <a:ln cap="flat" cmpd="sng" w="9525">
            <a:solidFill>
              <a:srgbClr val="DB001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6b32c24ea4_0_17"/>
          <p:cNvSpPr txBox="1"/>
          <p:nvPr>
            <p:ph type="title"/>
          </p:nvPr>
        </p:nvSpPr>
        <p:spPr>
          <a:xfrm>
            <a:off x="24199" y="188640"/>
            <a:ext cx="9119700" cy="836700"/>
          </a:xfrm>
          <a:prstGeom prst="rect">
            <a:avLst/>
          </a:prstGeom>
          <a:noFill/>
          <a:ln cap="flat" cmpd="sng" w="38100">
            <a:solidFill>
              <a:srgbClr val="C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s-ES" sz="3600"/>
              <a:t>Acciones para</a:t>
            </a:r>
            <a:r>
              <a:rPr b="1" lang="es-ES" sz="3600"/>
              <a:t> el curso 2019/20</a:t>
            </a:r>
            <a:endParaRPr b="1" sz="3600"/>
          </a:p>
        </p:txBody>
      </p:sp>
      <p:pic>
        <p:nvPicPr>
          <p:cNvPr id="143" name="Google Shape;143;g6b32c24ea4_0_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029575" y="65575"/>
            <a:ext cx="1114425" cy="1114425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Google Shape;144;g6b32c24ea4_0_17"/>
          <p:cNvSpPr/>
          <p:nvPr/>
        </p:nvSpPr>
        <p:spPr>
          <a:xfrm>
            <a:off x="477575" y="1410925"/>
            <a:ext cx="8066400" cy="5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g6b32c24ea4_0_17"/>
          <p:cNvSpPr/>
          <p:nvPr/>
        </p:nvSpPr>
        <p:spPr>
          <a:xfrm>
            <a:off x="214875" y="1229225"/>
            <a:ext cx="8329200" cy="5481000"/>
          </a:xfrm>
          <a:prstGeom prst="rect">
            <a:avLst/>
          </a:prstGeom>
          <a:solidFill>
            <a:srgbClr val="FFFFFF"/>
          </a:solidFill>
          <a:ln cap="flat" cmpd="sng" w="76200">
            <a:solidFill>
              <a:srgbClr val="DB001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2400">
                <a:latin typeface="Calibri"/>
                <a:ea typeface="Calibri"/>
                <a:cs typeface="Calibri"/>
                <a:sym typeface="Calibri"/>
              </a:rPr>
              <a:t>1.</a:t>
            </a:r>
            <a:r>
              <a:rPr b="1" lang="es-ES" sz="2400" u="sng">
                <a:latin typeface="Calibri"/>
                <a:ea typeface="Calibri"/>
                <a:cs typeface="Calibri"/>
                <a:sym typeface="Calibri"/>
              </a:rPr>
              <a:t>ESCUELA DE FAMILIAS</a:t>
            </a:r>
            <a:endParaRPr b="1" sz="2400" u="sng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2400">
                <a:latin typeface="Calibri"/>
                <a:ea typeface="Calibri"/>
                <a:cs typeface="Calibri"/>
                <a:sym typeface="Calibri"/>
              </a:rPr>
              <a:t>Sesiones trimestrales abiertas a todos los padres del colegio. </a:t>
            </a:r>
            <a:endParaRPr b="1" sz="24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2400">
                <a:latin typeface="Calibri"/>
                <a:ea typeface="Calibri"/>
                <a:cs typeface="Calibri"/>
                <a:sym typeface="Calibri"/>
              </a:rPr>
              <a:t>2. </a:t>
            </a:r>
            <a:r>
              <a:rPr b="1" lang="es-ES" sz="2400" u="sng">
                <a:latin typeface="Calibri"/>
                <a:ea typeface="Calibri"/>
                <a:cs typeface="Calibri"/>
                <a:sym typeface="Calibri"/>
              </a:rPr>
              <a:t>Dinamización de la biblioteca:	</a:t>
            </a:r>
            <a:r>
              <a:rPr b="1" lang="es-ES" sz="2400">
                <a:latin typeface="Calibri"/>
                <a:ea typeface="Calibri"/>
                <a:cs typeface="Calibri"/>
                <a:sym typeface="Calibri"/>
              </a:rPr>
              <a:t>			</a:t>
            </a:r>
            <a:endParaRPr b="1" sz="24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240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s-ES" sz="2400">
                <a:latin typeface="Calibri"/>
                <a:ea typeface="Calibri"/>
                <a:cs typeface="Calibri"/>
                <a:sym typeface="Calibri"/>
              </a:rPr>
              <a:t>Bookflix, adquisición de libros, actividades que fomenten la lectura,...</a:t>
            </a:r>
            <a:endParaRPr b="1" sz="24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2400">
                <a:latin typeface="Calibri"/>
                <a:ea typeface="Calibri"/>
                <a:cs typeface="Calibri"/>
                <a:sym typeface="Calibri"/>
              </a:rPr>
              <a:t>3. </a:t>
            </a:r>
            <a:r>
              <a:rPr b="1" lang="es-ES" sz="2400" u="sng">
                <a:latin typeface="Calibri"/>
                <a:ea typeface="Calibri"/>
                <a:cs typeface="Calibri"/>
                <a:sym typeface="Calibri"/>
              </a:rPr>
              <a:t>LUDOTECA:</a:t>
            </a:r>
            <a:r>
              <a:rPr b="1" lang="es-ES" sz="2400">
                <a:latin typeface="Calibri"/>
                <a:ea typeface="Calibri"/>
                <a:cs typeface="Calibri"/>
                <a:sym typeface="Calibri"/>
              </a:rPr>
              <a:t> También en reuniones de padres no solo en formación.</a:t>
            </a:r>
            <a:endParaRPr b="1" sz="24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2400">
                <a:latin typeface="Calibri"/>
                <a:ea typeface="Calibri"/>
                <a:cs typeface="Calibri"/>
                <a:sym typeface="Calibri"/>
              </a:rPr>
              <a:t>4. </a:t>
            </a:r>
            <a:r>
              <a:rPr b="1" lang="es-ES" sz="2400" u="sng">
                <a:latin typeface="Calibri"/>
                <a:ea typeface="Calibri"/>
                <a:cs typeface="Calibri"/>
                <a:sym typeface="Calibri"/>
              </a:rPr>
              <a:t>Fomentar la web:</a:t>
            </a:r>
            <a:r>
              <a:rPr b="1" lang="es-ES" sz="2400">
                <a:latin typeface="Calibri"/>
                <a:ea typeface="Calibri"/>
                <a:cs typeface="Calibri"/>
                <a:sym typeface="Calibri"/>
              </a:rPr>
              <a:t> enlaces de interés, colgar material de charlas, revista familias educadoras..</a:t>
            </a:r>
            <a:endParaRPr b="1" sz="24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2400">
                <a:latin typeface="Calibri"/>
                <a:ea typeface="Calibri"/>
                <a:cs typeface="Calibri"/>
                <a:sym typeface="Calibri"/>
              </a:rPr>
              <a:t>5. Ofrecer actividades de carácter lúdico y de encuentro para las familias además de los espacios formativos. </a:t>
            </a:r>
            <a:endParaRPr b="1" sz="24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2400">
                <a:latin typeface="Calibri"/>
                <a:ea typeface="Calibri"/>
                <a:cs typeface="Calibri"/>
                <a:sym typeface="Calibri"/>
              </a:rPr>
              <a:t>6. Elaboración de una propuesta para favorecer la participación de los  </a:t>
            </a:r>
            <a:r>
              <a:rPr b="1" lang="es-ES" sz="2400" u="sng">
                <a:latin typeface="Calibri"/>
                <a:ea typeface="Calibri"/>
                <a:cs typeface="Calibri"/>
                <a:sym typeface="Calibri"/>
              </a:rPr>
              <a:t>padres </a:t>
            </a:r>
            <a:r>
              <a:rPr b="1" lang="es-ES" sz="2400" u="sng">
                <a:latin typeface="Calibri"/>
                <a:ea typeface="Calibri"/>
                <a:cs typeface="Calibri"/>
                <a:sym typeface="Calibri"/>
              </a:rPr>
              <a:t>en la distribución y el destino del presupuesto del AMPA.</a:t>
            </a:r>
            <a:endParaRPr b="1" sz="2400" u="sng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2400">
                <a:solidFill>
                  <a:srgbClr val="DB001B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b="1" lang="es-ES" sz="2400">
                <a:latin typeface="Calibri"/>
                <a:ea typeface="Calibri"/>
                <a:cs typeface="Calibri"/>
                <a:sym typeface="Calibri"/>
              </a:rPr>
              <a:t>	</a:t>
            </a:r>
            <a:endParaRPr b="1" sz="24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3"/>
          <p:cNvSpPr txBox="1"/>
          <p:nvPr>
            <p:ph type="title"/>
          </p:nvPr>
        </p:nvSpPr>
        <p:spPr>
          <a:xfrm>
            <a:off x="0" y="116632"/>
            <a:ext cx="9119801" cy="836712"/>
          </a:xfrm>
          <a:prstGeom prst="rect">
            <a:avLst/>
          </a:prstGeom>
          <a:noFill/>
          <a:ln cap="flat" cmpd="sng" w="38100">
            <a:solidFill>
              <a:srgbClr val="C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b="1" lang="es-ES" sz="3200"/>
              <a:t>CONCLUSIONES: </a:t>
            </a:r>
            <a:endParaRPr b="1" sz="3200"/>
          </a:p>
        </p:txBody>
      </p:sp>
      <p:sp>
        <p:nvSpPr>
          <p:cNvPr id="151" name="Google Shape;151;p13"/>
          <p:cNvSpPr txBox="1"/>
          <p:nvPr>
            <p:ph idx="1" type="body"/>
          </p:nvPr>
        </p:nvSpPr>
        <p:spPr>
          <a:xfrm>
            <a:off x="161846" y="1124744"/>
            <a:ext cx="8769660" cy="23328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  <p:pic>
        <p:nvPicPr>
          <p:cNvPr id="152" name="Google Shape;152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043781" y="5768752"/>
            <a:ext cx="1080120" cy="1080120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Google Shape;153;p13"/>
          <p:cNvSpPr/>
          <p:nvPr/>
        </p:nvSpPr>
        <p:spPr>
          <a:xfrm>
            <a:off x="251520" y="4865863"/>
            <a:ext cx="8872381" cy="13849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13"/>
          <p:cNvSpPr/>
          <p:nvPr/>
        </p:nvSpPr>
        <p:spPr>
          <a:xfrm>
            <a:off x="161850" y="1193000"/>
            <a:ext cx="8701800" cy="4207800"/>
          </a:xfrm>
          <a:prstGeom prst="rect">
            <a:avLst/>
          </a:prstGeom>
          <a:solidFill>
            <a:schemeClr val="accent2"/>
          </a:solidFill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just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ourier New"/>
              <a:buChar char="o"/>
            </a:pPr>
            <a:r>
              <a:rPr b="1" lang="es-ES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Fomentar la participación de los padres, mediante colaboraciones, solicitud de opiniones y sugerencias.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just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ourier New"/>
              <a:buChar char="o"/>
            </a:pPr>
            <a:r>
              <a:rPr b="1" lang="es-ES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Dar visibilidad al AMPA e informar de sus gestiones: mayor información-transparencia.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75687ea695_0_9"/>
          <p:cNvSpPr txBox="1"/>
          <p:nvPr>
            <p:ph type="title"/>
          </p:nvPr>
        </p:nvSpPr>
        <p:spPr>
          <a:xfrm>
            <a:off x="24199" y="188640"/>
            <a:ext cx="9119700" cy="836700"/>
          </a:xfrm>
          <a:prstGeom prst="rect">
            <a:avLst/>
          </a:prstGeom>
          <a:noFill/>
          <a:ln cap="flat" cmpd="sng" w="38100">
            <a:solidFill>
              <a:srgbClr val="C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s-ES" sz="3600"/>
              <a:t>FAPASI</a:t>
            </a:r>
            <a:endParaRPr b="1" sz="3600"/>
          </a:p>
        </p:txBody>
      </p:sp>
      <p:pic>
        <p:nvPicPr>
          <p:cNvPr id="160" name="Google Shape;160;g75687ea695_0_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029575" y="65575"/>
            <a:ext cx="1114425" cy="1114425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g75687ea695_0_9"/>
          <p:cNvSpPr/>
          <p:nvPr/>
        </p:nvSpPr>
        <p:spPr>
          <a:xfrm>
            <a:off x="378425" y="1025350"/>
            <a:ext cx="8066400" cy="5588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36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F</a:t>
            </a:r>
            <a:r>
              <a:rPr b="1" lang="es-E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EDERACIÓN DE </a:t>
            </a:r>
            <a:r>
              <a:rPr b="1" lang="es-ES" sz="36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b="1" lang="es-E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SOCIACIONES DE</a:t>
            </a:r>
            <a:r>
              <a:rPr b="1" lang="es-E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s-ES" sz="36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b="1" lang="es-E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ADRES DE </a:t>
            </a:r>
            <a:r>
              <a:rPr b="1" lang="es-ES" sz="36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b="1" lang="es-E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LUMNOS </a:t>
            </a:r>
            <a:r>
              <a:rPr b="1" lang="es-ES" sz="36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b="1" lang="es-E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ALESIANOS DE LA</a:t>
            </a:r>
            <a:r>
              <a:rPr b="1" lang="es-E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s-ES" sz="36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b="1" lang="es-E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NSPECTORÍA.</a:t>
            </a:r>
            <a:endParaRPr b="1"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Somos 15 colegios de las Comunidades Valenciana, Aragonesa y Murciana: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Zaragoza, La Almunia de Doña Godina, Burriana, 2 colegios en Valencia, 2 en Alcoy, Ibi, 2 en Elche, El Campello, Villena, Alicante, Cabezo de Torres y Cartagena.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Más de 14.000 alumnos y alrededor de 6.500 familias.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2018-12-02T16:46:35Z</dcterms:created>
  <dc:creator>Begoña Sánchez</dc:creator>
</cp:coreProperties>
</file>